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3" d="100"/>
          <a:sy n="103" d="100"/>
        </p:scale>
        <p:origin x="1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7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0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49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1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47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7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4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80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34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4A57-69BA-464E-B6E4-A19D7E7E96E8}" type="datetimeFigureOut">
              <a:rPr lang="en-US" smtClean="0"/>
              <a:t>4/17/18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E2BC-3D51-074D-AC0B-590A33D2A2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1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enome.ucsc.ed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Dominance_(genetics)" TargetMode="External"/><Relationship Id="rId12" Type="http://schemas.openxmlformats.org/officeDocument/2006/relationships/hyperlink" Target="http://en.wikipedia.org/wiki/Heart_valves" TargetMode="External"/><Relationship Id="rId13" Type="http://schemas.openxmlformats.org/officeDocument/2006/relationships/hyperlink" Target="http://en.wikipedia.org/wiki/Aorta" TargetMode="External"/><Relationship Id="rId14" Type="http://schemas.openxmlformats.org/officeDocument/2006/relationships/hyperlink" Target="http://en.wikipedia.org/wiki/Human_lung" TargetMode="External"/><Relationship Id="rId15" Type="http://schemas.openxmlformats.org/officeDocument/2006/relationships/hyperlink" Target="http://en.wikipedia.org/wiki/Dura_mater" TargetMode="External"/><Relationship Id="rId16" Type="http://schemas.openxmlformats.org/officeDocument/2006/relationships/hyperlink" Target="http://en.wikipedia.org/wiki/Spinal_cord" TargetMode="External"/><Relationship Id="rId17" Type="http://schemas.openxmlformats.org/officeDocument/2006/relationships/hyperlink" Target="http://en.wikipedia.org/wiki/Hard_palate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en.wikipedia.org/wiki/Genetic_disorder" TargetMode="External"/><Relationship Id="rId4" Type="http://schemas.openxmlformats.org/officeDocument/2006/relationships/hyperlink" Target="http://en.wikipedia.org/wiki/Connective_tissue" TargetMode="External"/><Relationship Id="rId5" Type="http://schemas.openxmlformats.org/officeDocument/2006/relationships/hyperlink" Target="http://en.wikipedia.org/wiki/Limb_(anatomy)" TargetMode="External"/><Relationship Id="rId6" Type="http://schemas.openxmlformats.org/officeDocument/2006/relationships/hyperlink" Target="http://en.wikipedia.org/wiki/Autosomal_dominant" TargetMode="External"/><Relationship Id="rId7" Type="http://schemas.openxmlformats.org/officeDocument/2006/relationships/hyperlink" Target="http://en.wikipedia.org/wiki/FBN1" TargetMode="External"/><Relationship Id="rId8" Type="http://schemas.openxmlformats.org/officeDocument/2006/relationships/hyperlink" Target="http://en.wikipedia.org/wiki/Fibrillin" TargetMode="External"/><Relationship Id="rId9" Type="http://schemas.openxmlformats.org/officeDocument/2006/relationships/hyperlink" Target="http://en.wikipedia.org/wiki/Marfan_syndrome#cite_note-1" TargetMode="External"/><Relationship Id="rId10" Type="http://schemas.openxmlformats.org/officeDocument/2006/relationships/hyperlink" Target="http://en.wikipedia.org/wiki/Marfan_syndrome#cite_note-ReferenceA-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omim.org/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24040" y="1942239"/>
            <a:ext cx="6299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Bio-informatics exercises 				2</a:t>
            </a:r>
            <a:r>
              <a:rPr lang="en-US" sz="4000" baseline="30000" dirty="0"/>
              <a:t>nd</a:t>
            </a:r>
            <a:r>
              <a:rPr lang="en-US" sz="4000" dirty="0"/>
              <a:t> – Bachelor BMW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194" y="4219238"/>
            <a:ext cx="429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Part I: Information retrieval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1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7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3. What </a:t>
            </a:r>
            <a:r>
              <a:rPr lang="en-US" dirty="0"/>
              <a:t>are the Gene Ontology terms associated with your gene?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0" y="5368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Scroll down on the NCBI </a:t>
            </a:r>
            <a:r>
              <a:rPr lang="en-US" dirty="0"/>
              <a:t>Gene </a:t>
            </a:r>
            <a:r>
              <a:rPr lang="en-US" dirty="0" smtClean="0"/>
              <a:t>page until you reach the ‘general information’ section  </a:t>
            </a:r>
            <a:endParaRPr lang="nl-NL" dirty="0"/>
          </a:p>
        </p:txBody>
      </p:sp>
      <p:pic>
        <p:nvPicPr>
          <p:cNvPr id="6" name="Picture 5" descr="Screen shot 2013-05-04 at 22.3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4" y="1168788"/>
            <a:ext cx="8117665" cy="5482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3323" y="2419293"/>
            <a:ext cx="1322957" cy="44981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9" y="-347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4. What is the name of the mouse homolog of your gene?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52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ortologs</a:t>
            </a:r>
            <a:r>
              <a:rPr lang="nl-NL" dirty="0" smtClean="0"/>
              <a:t> on NCBI or follow </a:t>
            </a:r>
            <a:r>
              <a:rPr lang="nl-NL" dirty="0" smtClean="0"/>
              <a:t>the link </a:t>
            </a:r>
            <a:r>
              <a:rPr lang="nl-NL" dirty="0" err="1" smtClean="0"/>
              <a:t>to</a:t>
            </a:r>
            <a:r>
              <a:rPr lang="nl-NL" dirty="0" smtClean="0"/>
              <a:t> the ensemble page of </a:t>
            </a:r>
            <a:r>
              <a:rPr lang="nl-NL" dirty="0" err="1" smtClean="0"/>
              <a:t>your</a:t>
            </a:r>
            <a:r>
              <a:rPr lang="nl-NL" dirty="0" smtClean="0"/>
              <a:t> gene.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click on the </a:t>
            </a:r>
            <a:r>
              <a:rPr lang="nl-NL" dirty="0" err="1" smtClean="0"/>
              <a:t>section</a:t>
            </a:r>
            <a:r>
              <a:rPr lang="nl-NL" dirty="0" smtClean="0"/>
              <a:t> ‘</a:t>
            </a:r>
            <a:r>
              <a:rPr lang="nl-NL" dirty="0" err="1" smtClean="0"/>
              <a:t>orthologues</a:t>
            </a:r>
            <a:r>
              <a:rPr lang="nl-NL" dirty="0" smtClean="0"/>
              <a:t>’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all</a:t>
            </a:r>
            <a:r>
              <a:rPr lang="nl-NL" dirty="0" smtClean="0"/>
              <a:t> information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homologs</a:t>
            </a:r>
            <a:r>
              <a:rPr lang="nl-NL" dirty="0" smtClean="0"/>
              <a:t> of </a:t>
            </a:r>
            <a:r>
              <a:rPr lang="nl-NL" dirty="0" err="1" smtClean="0"/>
              <a:t>your</a:t>
            </a:r>
            <a:r>
              <a:rPr lang="nl-NL" dirty="0" smtClean="0"/>
              <a:t> gene</a:t>
            </a:r>
            <a:endParaRPr lang="nl-NL" dirty="0"/>
          </a:p>
        </p:txBody>
      </p:sp>
      <p:pic>
        <p:nvPicPr>
          <p:cNvPr id="5" name="Picture 4" descr="Screen shot 2013-05-04 at 22.4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907"/>
            <a:ext cx="9144000" cy="3311198"/>
          </a:xfrm>
          <a:prstGeom prst="rect">
            <a:avLst/>
          </a:prstGeom>
        </p:spPr>
      </p:pic>
      <p:pic>
        <p:nvPicPr>
          <p:cNvPr id="6" name="Picture 5" descr="Screen shot 2013-05-04 at 22.4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041"/>
            <a:ext cx="9144000" cy="33672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829" y="3141399"/>
            <a:ext cx="1205943" cy="356412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4289" y="3498968"/>
            <a:ext cx="0" cy="1015137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9" y="-347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4. What is the name of the mouse homolog of your gene?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5202"/>
            <a:ext cx="898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Follow the link </a:t>
            </a:r>
            <a:r>
              <a:rPr lang="nl-NL" dirty="0" err="1" smtClean="0"/>
              <a:t>to</a:t>
            </a:r>
            <a:r>
              <a:rPr lang="nl-NL" dirty="0" smtClean="0"/>
              <a:t> the ensemble page of </a:t>
            </a:r>
            <a:r>
              <a:rPr lang="nl-NL" dirty="0" err="1" smtClean="0"/>
              <a:t>your</a:t>
            </a:r>
            <a:r>
              <a:rPr lang="nl-NL" dirty="0" smtClean="0"/>
              <a:t> gene.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click on the </a:t>
            </a:r>
            <a:r>
              <a:rPr lang="nl-NL" dirty="0" err="1" smtClean="0"/>
              <a:t>section</a:t>
            </a:r>
            <a:r>
              <a:rPr lang="nl-NL" dirty="0" smtClean="0"/>
              <a:t> ‘</a:t>
            </a:r>
            <a:r>
              <a:rPr lang="nl-NL" dirty="0" err="1" smtClean="0"/>
              <a:t>orthologues</a:t>
            </a:r>
            <a:r>
              <a:rPr lang="nl-NL" dirty="0" smtClean="0"/>
              <a:t>’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all</a:t>
            </a:r>
            <a:r>
              <a:rPr lang="nl-NL" dirty="0" smtClean="0"/>
              <a:t> information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homologs</a:t>
            </a:r>
            <a:r>
              <a:rPr lang="nl-NL" dirty="0" smtClean="0"/>
              <a:t> of </a:t>
            </a:r>
            <a:r>
              <a:rPr lang="nl-NL" dirty="0" err="1" smtClean="0"/>
              <a:t>your</a:t>
            </a:r>
            <a:r>
              <a:rPr lang="nl-NL" dirty="0" smtClean="0"/>
              <a:t> gene</a:t>
            </a:r>
            <a:endParaRPr lang="nl-NL" dirty="0"/>
          </a:p>
        </p:txBody>
      </p:sp>
      <p:pic>
        <p:nvPicPr>
          <p:cNvPr id="2" name="Picture 1" descr="Screen shot 2013-05-04 at 22.5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0" y="2175318"/>
            <a:ext cx="9144000" cy="5240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3023077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6</a:t>
            </a:r>
            <a:r>
              <a:rPr lang="en-US" dirty="0" smtClean="0"/>
              <a:t>. Are there any invertebrate homologs? </a:t>
            </a:r>
            <a:endParaRPr lang="nl-NL" dirty="0"/>
          </a:p>
        </p:txBody>
      </p:sp>
      <p:pic>
        <p:nvPicPr>
          <p:cNvPr id="12" name="Picture 11" descr="Screen shot 2013-05-04 at 23.0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361"/>
            <a:ext cx="9144000" cy="5101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03984" y="2368641"/>
            <a:ext cx="1205943" cy="356412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12829" y="1455746"/>
            <a:ext cx="882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mouse </a:t>
            </a:r>
            <a:r>
              <a:rPr lang="nl-NL" dirty="0" err="1" smtClean="0"/>
              <a:t>homolog</a:t>
            </a:r>
            <a:r>
              <a:rPr lang="nl-NL" dirty="0" smtClean="0"/>
              <a:t> is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called</a:t>
            </a:r>
            <a:r>
              <a:rPr lang="nl-NL" dirty="0" smtClean="0"/>
              <a:t> Fbn1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2829" y="3904301"/>
            <a:ext cx="882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Fruit </a:t>
            </a:r>
            <a:r>
              <a:rPr lang="nl-NL" dirty="0" err="1" smtClean="0"/>
              <a:t>fly</a:t>
            </a:r>
            <a:r>
              <a:rPr lang="nl-NL" dirty="0" smtClean="0"/>
              <a:t> is </a:t>
            </a:r>
            <a:r>
              <a:rPr lang="nl-NL" dirty="0" err="1" smtClean="0"/>
              <a:t>one</a:t>
            </a:r>
            <a:r>
              <a:rPr lang="nl-NL" dirty="0" smtClean="0"/>
              <a:t> of the </a:t>
            </a:r>
            <a:r>
              <a:rPr lang="nl-NL" dirty="0" err="1" smtClean="0"/>
              <a:t>examples</a:t>
            </a:r>
            <a:r>
              <a:rPr lang="nl-NL" dirty="0" smtClean="0"/>
              <a:t> of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invertebrate</a:t>
            </a:r>
            <a:r>
              <a:rPr lang="nl-NL" dirty="0" smtClean="0"/>
              <a:t> species in </a:t>
            </a:r>
            <a:r>
              <a:rPr lang="nl-NL" dirty="0" err="1" smtClean="0"/>
              <a:t>which</a:t>
            </a:r>
            <a:r>
              <a:rPr lang="nl-NL" dirty="0" smtClean="0"/>
              <a:t> a </a:t>
            </a:r>
            <a:r>
              <a:rPr lang="nl-NL" dirty="0" err="1" smtClean="0"/>
              <a:t>homolog</a:t>
            </a:r>
            <a:r>
              <a:rPr lang="nl-NL" dirty="0" smtClean="0"/>
              <a:t> is present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6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1670240"/>
            <a:ext cx="9144000" cy="2687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29" y="-347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5</a:t>
            </a:r>
            <a:r>
              <a:rPr lang="en-US" dirty="0" smtClean="0"/>
              <a:t>. How many publications are there for your gene in human? In mouse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4069976"/>
            <a:ext cx="9144000" cy="2780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68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Scroll down on the NCBI </a:t>
            </a:r>
            <a:r>
              <a:rPr lang="en-US" dirty="0"/>
              <a:t>Gene </a:t>
            </a:r>
            <a:r>
              <a:rPr lang="en-US" dirty="0" smtClean="0"/>
              <a:t>page until you reach the ‘Bibliography’ section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5448697" y="3367733"/>
            <a:ext cx="269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Human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016210" y="4898643"/>
            <a:ext cx="269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Mouse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36192" y="3687537"/>
            <a:ext cx="859556" cy="44981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263197" y="6150114"/>
            <a:ext cx="707156" cy="44981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35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Step 3: Visualization of your gene in a genome </a:t>
            </a:r>
            <a:r>
              <a:rPr lang="en-US" b="1" dirty="0" smtClean="0"/>
              <a:t>browser</a:t>
            </a:r>
          </a:p>
          <a:p>
            <a:r>
              <a:rPr lang="en-US" dirty="0"/>
              <a:t>·  Go to </a:t>
            </a:r>
            <a:r>
              <a:rPr lang="en-US" dirty="0">
                <a:hlinkClick r:id="rId2"/>
              </a:rPr>
              <a:t>UCSC</a:t>
            </a:r>
            <a:r>
              <a:rPr lang="en-US" dirty="0"/>
              <a:t> Genome Browser and find your gene. </a:t>
            </a:r>
          </a:p>
        </p:txBody>
      </p:sp>
      <p:pic>
        <p:nvPicPr>
          <p:cNvPr id="4" name="Picture 3" descr="Screen shot 2013-05-04 at 23.1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847"/>
            <a:ext cx="9144000" cy="2606105"/>
          </a:xfrm>
          <a:prstGeom prst="rect">
            <a:avLst/>
          </a:prstGeom>
        </p:spPr>
      </p:pic>
      <p:pic>
        <p:nvPicPr>
          <p:cNvPr id="6" name="Picture 5" descr="Screen shot 2013-05-04 at 23.1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350"/>
            <a:ext cx="9144000" cy="23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1. How </a:t>
            </a:r>
            <a:r>
              <a:rPr lang="en-US" dirty="0"/>
              <a:t>many exons does your gene have</a:t>
            </a:r>
            <a:r>
              <a:rPr lang="en-US" dirty="0" smtClean="0"/>
              <a:t>? </a:t>
            </a:r>
            <a:r>
              <a:rPr lang="en-US" dirty="0"/>
              <a:t>Don't count, find where it's written, 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0" y="56328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O</a:t>
            </a:r>
            <a:r>
              <a:rPr lang="en-US" dirty="0" smtClean="0"/>
              <a:t>n the gene page of UCSC you can find this information. Note that the page shows information for only one transcript. If a gene has alternative transcripts, look at all possible counts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Transcript 1:	Total </a:t>
            </a:r>
            <a:r>
              <a:rPr lang="en-US" dirty="0"/>
              <a:t>exon </a:t>
            </a:r>
            <a:r>
              <a:rPr lang="en-US" dirty="0" smtClean="0"/>
              <a:t>count 66</a:t>
            </a:r>
          </a:p>
          <a:p>
            <a:pPr lvl="0"/>
            <a:r>
              <a:rPr lang="en-US" dirty="0" smtClean="0"/>
              <a:t>Transcript 2:	Total exon count 30</a:t>
            </a:r>
            <a:endParaRPr lang="en-US" dirty="0"/>
          </a:p>
        </p:txBody>
      </p:sp>
      <p:pic>
        <p:nvPicPr>
          <p:cNvPr id="5" name="Picture 4" descr="Screen shot 2013-05-04 at 23.1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787"/>
            <a:ext cx="9144000" cy="2625441"/>
          </a:xfrm>
          <a:prstGeom prst="rect">
            <a:avLst/>
          </a:prstGeom>
        </p:spPr>
      </p:pic>
      <p:pic>
        <p:nvPicPr>
          <p:cNvPr id="6" name="Picture 5" descr="Screen shot 2013-05-04 at 23.14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8" b="27216"/>
          <a:stretch/>
        </p:blipFill>
        <p:spPr>
          <a:xfrm>
            <a:off x="0" y="5208039"/>
            <a:ext cx="9144000" cy="6542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18238" y="3687537"/>
            <a:ext cx="1438418" cy="571254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2819322" y="5143899"/>
            <a:ext cx="1438418" cy="571254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77"/>
            <a:ext cx="9144000" cy="369332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2. Look </a:t>
            </a:r>
            <a:r>
              <a:rPr lang="en-US" dirty="0"/>
              <a:t>at the expression of your gene, does it correspond with your previous </a:t>
            </a:r>
            <a:r>
              <a:rPr lang="en-US" dirty="0" smtClean="0"/>
              <a:t>results?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13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 scroll </a:t>
            </a:r>
            <a:r>
              <a:rPr lang="en-US" dirty="0"/>
              <a:t>down further on the </a:t>
            </a:r>
            <a:r>
              <a:rPr lang="en-US" dirty="0" smtClean="0"/>
              <a:t>UCSC gene page to the ‘microarray expression data’ section . As you can see, the highest expression of FBN1 is measured in the same tissues as </a:t>
            </a:r>
            <a:r>
              <a:rPr lang="en-US" dirty="0" err="1" smtClean="0"/>
              <a:t>BioGPS</a:t>
            </a:r>
            <a:r>
              <a:rPr lang="en-US" dirty="0" smtClean="0"/>
              <a:t> mentions</a:t>
            </a:r>
            <a:endParaRPr lang="en-US" dirty="0"/>
          </a:p>
        </p:txBody>
      </p:sp>
      <p:pic>
        <p:nvPicPr>
          <p:cNvPr id="5" name="Picture 4" descr="Screen shot 2013-05-04 at 23.22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8" b="31781"/>
          <a:stretch/>
        </p:blipFill>
        <p:spPr>
          <a:xfrm>
            <a:off x="1" y="1522754"/>
            <a:ext cx="4794643" cy="3248279"/>
          </a:xfrm>
          <a:prstGeom prst="rect">
            <a:avLst/>
          </a:prstGeom>
        </p:spPr>
      </p:pic>
      <p:pic>
        <p:nvPicPr>
          <p:cNvPr id="4" name="Picture 3" descr="Screen shot 2013-05-04 at 23.22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0" r="65203"/>
          <a:stretch/>
        </p:blipFill>
        <p:spPr>
          <a:xfrm>
            <a:off x="5180015" y="2471548"/>
            <a:ext cx="2077415" cy="169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9226" y="3535815"/>
            <a:ext cx="268618" cy="123521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721923" y="3535815"/>
            <a:ext cx="268618" cy="123521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4192760" y="3535815"/>
            <a:ext cx="268618" cy="123521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6084413" y="2932116"/>
            <a:ext cx="268618" cy="123521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881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3. What </a:t>
            </a:r>
            <a:r>
              <a:rPr lang="en-US" dirty="0"/>
              <a:t>is the name of the 2 neighboring genes?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1831"/>
            <a:ext cx="909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Zoom out and look for the genes surrounding your gene. Here these genes are DUT </a:t>
            </a:r>
            <a:r>
              <a:rPr lang="en-US" dirty="0"/>
              <a:t>and CEP152</a:t>
            </a:r>
            <a:endParaRPr lang="nl-NL" dirty="0"/>
          </a:p>
        </p:txBody>
      </p:sp>
      <p:pic>
        <p:nvPicPr>
          <p:cNvPr id="4" name="Picture 3" descr="Screen shot 2013-05-04 at 23.3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16"/>
            <a:ext cx="9144000" cy="26227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937207" y="4310107"/>
            <a:ext cx="0" cy="133408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055177" y="4310107"/>
            <a:ext cx="0" cy="133408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4. Open </a:t>
            </a:r>
            <a:r>
              <a:rPr lang="en-US" dirty="0"/>
              <a:t>the conservation tracks, which parts of the gene show have high conservation? </a:t>
            </a:r>
          </a:p>
        </p:txBody>
      </p:sp>
      <p:pic>
        <p:nvPicPr>
          <p:cNvPr id="5" name="Picture 4" descr="Screen shot 2013-05-04 at 23.3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676"/>
            <a:ext cx="9144000" cy="1656616"/>
          </a:xfrm>
          <a:prstGeom prst="rect">
            <a:avLst/>
          </a:prstGeom>
        </p:spPr>
      </p:pic>
      <p:pic>
        <p:nvPicPr>
          <p:cNvPr id="6" name="Picture 5" descr="Screen shot 2013-05-04 at 23.3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321"/>
            <a:ext cx="9144000" cy="1742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18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Scroll down until the ‘comparative Genomics’ section. Put conservation track on “full” and press refresh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0" y="34480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Focus on </a:t>
            </a:r>
            <a:r>
              <a:rPr lang="nl-NL" dirty="0" err="1" smtClean="0"/>
              <a:t>your</a:t>
            </a:r>
            <a:r>
              <a:rPr lang="nl-NL" dirty="0" smtClean="0"/>
              <a:t> gene </a:t>
            </a:r>
            <a:r>
              <a:rPr lang="nl-NL" dirty="0" err="1" smtClean="0"/>
              <a:t>and</a:t>
            </a:r>
            <a:r>
              <a:rPr lang="nl-NL" dirty="0" smtClean="0"/>
              <a:t> zoom in on the first part.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the high </a:t>
            </a:r>
            <a:r>
              <a:rPr lang="nl-NL" dirty="0" err="1" smtClean="0"/>
              <a:t>conservation</a:t>
            </a:r>
            <a:r>
              <a:rPr lang="nl-NL" dirty="0" smtClean="0"/>
              <a:t> </a:t>
            </a:r>
            <a:r>
              <a:rPr lang="nl-NL" dirty="0" err="1" smtClean="0"/>
              <a:t>peaks</a:t>
            </a:r>
            <a:r>
              <a:rPr lang="nl-NL" dirty="0" smtClean="0"/>
              <a:t> </a:t>
            </a:r>
            <a:r>
              <a:rPr lang="nl-NL" dirty="0" err="1" smtClean="0"/>
              <a:t>correspond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exons</a:t>
            </a:r>
            <a:r>
              <a:rPr lang="nl-NL" dirty="0" smtClean="0"/>
              <a:t> of FBN1. 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0" y="1763384"/>
            <a:ext cx="1257260" cy="827807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46193" y="1103181"/>
            <a:ext cx="782581" cy="46814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040" y="2527081"/>
            <a:ext cx="6299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80428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Step 1: Finding the gene associated with a disease</a:t>
            </a:r>
            <a:endParaRPr lang="en-US" dirty="0"/>
          </a:p>
          <a:p>
            <a:r>
              <a:rPr lang="en-US" dirty="0"/>
              <a:t>·  What is </a:t>
            </a:r>
            <a:r>
              <a:rPr lang="en-US" dirty="0" err="1"/>
              <a:t>Marfan</a:t>
            </a:r>
            <a:r>
              <a:rPr lang="en-US" dirty="0"/>
              <a:t> syndrome? What are the phenotypic traits of </a:t>
            </a:r>
            <a:r>
              <a:rPr lang="en-US" dirty="0" err="1"/>
              <a:t>Marfan</a:t>
            </a:r>
            <a:r>
              <a:rPr lang="en-US" dirty="0"/>
              <a:t> syndrome?</a:t>
            </a:r>
          </a:p>
          <a:p>
            <a:r>
              <a:rPr lang="en-US" dirty="0"/>
              <a:t>·  What is the cause of </a:t>
            </a:r>
            <a:r>
              <a:rPr lang="en-US" dirty="0" err="1"/>
              <a:t>Marfan</a:t>
            </a:r>
            <a:r>
              <a:rPr lang="en-US" dirty="0"/>
              <a:t> syndrome? Run a Google search.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115"/>
            <a:ext cx="9144000" cy="3104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5226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err="1">
                <a:solidFill>
                  <a:srgbClr val="000000"/>
                </a:solidFill>
              </a:rPr>
              <a:t>Marfan</a:t>
            </a:r>
            <a:r>
              <a:rPr lang="en-US" sz="1600" b="1" i="1" dirty="0">
                <a:solidFill>
                  <a:srgbClr val="000000"/>
                </a:solidFill>
              </a:rPr>
              <a:t> syndrome</a:t>
            </a:r>
            <a:r>
              <a:rPr lang="en-US" sz="1600" i="1" dirty="0">
                <a:solidFill>
                  <a:srgbClr val="000000"/>
                </a:solidFill>
              </a:rPr>
              <a:t> (also called </a:t>
            </a:r>
            <a:r>
              <a:rPr lang="en-US" sz="1600" b="1" i="1" dirty="0" err="1">
                <a:solidFill>
                  <a:srgbClr val="000000"/>
                </a:solidFill>
              </a:rPr>
              <a:t>Marfan's</a:t>
            </a:r>
            <a:r>
              <a:rPr lang="en-US" sz="1600" b="1" i="1" dirty="0">
                <a:solidFill>
                  <a:srgbClr val="000000"/>
                </a:solidFill>
              </a:rPr>
              <a:t> syndrome</a:t>
            </a:r>
            <a:r>
              <a:rPr lang="en-US" sz="1600" i="1" dirty="0">
                <a:solidFill>
                  <a:srgbClr val="000000"/>
                </a:solidFill>
              </a:rPr>
              <a:t>) is a </a:t>
            </a:r>
            <a:r>
              <a:rPr lang="en-US" sz="1600" i="1" dirty="0">
                <a:solidFill>
                  <a:srgbClr val="000000"/>
                </a:solidFill>
                <a:hlinkClick r:id="rId3" tooltip="Genetic disorder"/>
              </a:rPr>
              <a:t>genetic disorder</a:t>
            </a:r>
            <a:r>
              <a:rPr lang="en-US" sz="1600" i="1" dirty="0">
                <a:solidFill>
                  <a:srgbClr val="000000"/>
                </a:solidFill>
              </a:rPr>
              <a:t> of the </a:t>
            </a:r>
            <a:r>
              <a:rPr lang="en-US" sz="1600" i="1" dirty="0">
                <a:solidFill>
                  <a:srgbClr val="000000"/>
                </a:solidFill>
                <a:hlinkClick r:id="rId4" tooltip="Connective tissue"/>
              </a:rPr>
              <a:t>connective tissue</a:t>
            </a:r>
            <a:r>
              <a:rPr lang="en-US" sz="1600" i="1" dirty="0">
                <a:solidFill>
                  <a:srgbClr val="000000"/>
                </a:solidFill>
              </a:rPr>
              <a:t>. People with </a:t>
            </a:r>
            <a:r>
              <a:rPr lang="en-US" sz="1600" i="1" dirty="0" err="1">
                <a:solidFill>
                  <a:srgbClr val="000000"/>
                </a:solidFill>
              </a:rPr>
              <a:t>Marfan</a:t>
            </a:r>
            <a:r>
              <a:rPr lang="en-US" sz="1600" i="1" dirty="0">
                <a:solidFill>
                  <a:srgbClr val="000000"/>
                </a:solidFill>
              </a:rPr>
              <a:t> tend to be unusually tall, with long </a:t>
            </a:r>
            <a:r>
              <a:rPr lang="en-US" sz="1600" i="1" dirty="0">
                <a:solidFill>
                  <a:srgbClr val="000000"/>
                </a:solidFill>
                <a:hlinkClick r:id="rId5" tooltip="Limb (anatomy)"/>
              </a:rPr>
              <a:t>limbs</a:t>
            </a:r>
            <a:r>
              <a:rPr lang="en-US" sz="1600" i="1" dirty="0">
                <a:solidFill>
                  <a:srgbClr val="000000"/>
                </a:solidFill>
              </a:rPr>
              <a:t> and long, thin fingers.</a:t>
            </a: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</a:rPr>
              <a:t>The syndrome is inherited as a </a:t>
            </a:r>
            <a:r>
              <a:rPr lang="en-US" sz="1600" i="1" dirty="0">
                <a:solidFill>
                  <a:srgbClr val="000000"/>
                </a:solidFill>
                <a:hlinkClick r:id="rId6" tooltip="Autosomal dominant"/>
              </a:rPr>
              <a:t>dominant</a:t>
            </a:r>
            <a:r>
              <a:rPr lang="en-US" sz="1600" i="1" dirty="0">
                <a:solidFill>
                  <a:srgbClr val="000000"/>
                </a:solidFill>
              </a:rPr>
              <a:t> trait, carried by the </a:t>
            </a:r>
            <a:r>
              <a:rPr lang="en-US" sz="1600" b="1" i="1" dirty="0">
                <a:solidFill>
                  <a:srgbClr val="000000"/>
                </a:solidFill>
              </a:rPr>
              <a:t>gene </a:t>
            </a:r>
            <a:r>
              <a:rPr lang="en-US" sz="1600" b="1" i="1" dirty="0">
                <a:solidFill>
                  <a:srgbClr val="000000"/>
                </a:solidFill>
                <a:hlinkClick r:id="rId7" tooltip="FBN1"/>
              </a:rPr>
              <a:t>FBN1</a:t>
            </a:r>
            <a:r>
              <a:rPr lang="en-US" sz="1600" i="1" dirty="0">
                <a:solidFill>
                  <a:srgbClr val="000000"/>
                </a:solidFill>
              </a:rPr>
              <a:t>, which encodes the connective protein </a:t>
            </a:r>
            <a:r>
              <a:rPr lang="en-US" sz="1600" i="1" dirty="0">
                <a:solidFill>
                  <a:srgbClr val="000000"/>
                </a:solidFill>
                <a:hlinkClick r:id="rId8" tooltip="Fibrillin"/>
              </a:rPr>
              <a:t>fibrillin</a:t>
            </a:r>
            <a:r>
              <a:rPr lang="en-US" sz="1600" i="1" dirty="0">
                <a:solidFill>
                  <a:srgbClr val="000000"/>
                </a:solidFill>
              </a:rPr>
              <a:t>-1.</a:t>
            </a:r>
            <a:r>
              <a:rPr lang="en-US" sz="1600" i="1" baseline="30000" dirty="0">
                <a:solidFill>
                  <a:srgbClr val="000000"/>
                </a:solidFill>
                <a:hlinkClick r:id="rId9"/>
              </a:rPr>
              <a:t>[1]</a:t>
            </a:r>
            <a:r>
              <a:rPr lang="en-US" sz="1600" i="1" baseline="30000" dirty="0">
                <a:solidFill>
                  <a:srgbClr val="000000"/>
                </a:solidFill>
                <a:hlinkClick r:id="rId10"/>
              </a:rPr>
              <a:t>[2]</a:t>
            </a:r>
            <a:r>
              <a:rPr lang="en-US" sz="1600" i="1" dirty="0">
                <a:solidFill>
                  <a:srgbClr val="000000"/>
                </a:solidFill>
              </a:rPr>
              <a:t> People have a pair of FBN1 genes. Because it is </a:t>
            </a:r>
            <a:r>
              <a:rPr lang="en-US" sz="1600" i="1" dirty="0">
                <a:solidFill>
                  <a:srgbClr val="000000"/>
                </a:solidFill>
                <a:hlinkClick r:id="rId11" tooltip="Dominance (genetics)"/>
              </a:rPr>
              <a:t>dominant</a:t>
            </a:r>
            <a:r>
              <a:rPr lang="en-US" sz="1600" i="1" dirty="0">
                <a:solidFill>
                  <a:srgbClr val="000000"/>
                </a:solidFill>
              </a:rPr>
              <a:t>, people who have inherited one affected FBN1 gene from either parent will have </a:t>
            </a:r>
            <a:r>
              <a:rPr lang="en-US" sz="1600" i="1" dirty="0" err="1">
                <a:solidFill>
                  <a:srgbClr val="000000"/>
                </a:solidFill>
              </a:rPr>
              <a:t>Marfan</a:t>
            </a:r>
            <a:r>
              <a:rPr lang="en-US" sz="1600" i="1" dirty="0">
                <a:solidFill>
                  <a:srgbClr val="000000"/>
                </a:solidFill>
              </a:rPr>
              <a:t> syndrome.</a:t>
            </a: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0000"/>
                </a:solidFill>
              </a:rPr>
              <a:t>Marfan</a:t>
            </a:r>
            <a:r>
              <a:rPr lang="en-US" sz="1600" i="1" dirty="0">
                <a:solidFill>
                  <a:srgbClr val="000000"/>
                </a:solidFill>
              </a:rPr>
              <a:t> syndrome has a range of expressions, from mild to severe. The most serious complications are defects of the </a:t>
            </a:r>
            <a:r>
              <a:rPr lang="en-US" sz="1600" i="1" dirty="0">
                <a:solidFill>
                  <a:srgbClr val="000000"/>
                </a:solidFill>
                <a:hlinkClick r:id="rId12" tooltip="Heart valves"/>
              </a:rPr>
              <a:t>heart valves</a:t>
            </a:r>
            <a:r>
              <a:rPr lang="en-US" sz="1600" i="1" dirty="0">
                <a:solidFill>
                  <a:srgbClr val="000000"/>
                </a:solidFill>
              </a:rPr>
              <a:t> and </a:t>
            </a:r>
            <a:r>
              <a:rPr lang="en-US" sz="1600" i="1" dirty="0">
                <a:solidFill>
                  <a:srgbClr val="000000"/>
                </a:solidFill>
                <a:hlinkClick r:id="rId13" tooltip="Aorta"/>
              </a:rPr>
              <a:t>aorta</a:t>
            </a:r>
            <a:r>
              <a:rPr lang="en-US" sz="1600" i="1" dirty="0">
                <a:solidFill>
                  <a:srgbClr val="000000"/>
                </a:solidFill>
              </a:rPr>
              <a:t>. It may also affect the </a:t>
            </a:r>
            <a:r>
              <a:rPr lang="en-US" sz="1600" i="1" dirty="0">
                <a:solidFill>
                  <a:srgbClr val="000000"/>
                </a:solidFill>
                <a:hlinkClick r:id="rId14" tooltip="Human lung"/>
              </a:rPr>
              <a:t>lungs</a:t>
            </a:r>
            <a:r>
              <a:rPr lang="en-US" sz="1600" i="1" dirty="0">
                <a:solidFill>
                  <a:srgbClr val="000000"/>
                </a:solidFill>
              </a:rPr>
              <a:t>, the eyes, the </a:t>
            </a:r>
            <a:r>
              <a:rPr lang="en-US" sz="1600" i="1" dirty="0">
                <a:solidFill>
                  <a:srgbClr val="000000"/>
                </a:solidFill>
                <a:hlinkClick r:id="rId15" tooltip="Dura mater"/>
              </a:rPr>
              <a:t>dural</a:t>
            </a:r>
            <a:r>
              <a:rPr lang="en-US" sz="1600" i="1" dirty="0">
                <a:solidFill>
                  <a:srgbClr val="000000"/>
                </a:solidFill>
              </a:rPr>
              <a:t> sac surrounding the </a:t>
            </a:r>
            <a:r>
              <a:rPr lang="en-US" sz="1600" i="1" dirty="0">
                <a:solidFill>
                  <a:srgbClr val="000000"/>
                </a:solidFill>
                <a:hlinkClick r:id="rId16" tooltip="Spinal cord"/>
              </a:rPr>
              <a:t>spinal cord</a:t>
            </a:r>
            <a:r>
              <a:rPr lang="en-US" sz="1600" i="1" dirty="0">
                <a:solidFill>
                  <a:srgbClr val="000000"/>
                </a:solidFill>
              </a:rPr>
              <a:t>, the skeleton and the </a:t>
            </a:r>
            <a:r>
              <a:rPr lang="en-US" sz="1600" i="1" dirty="0">
                <a:solidFill>
                  <a:srgbClr val="000000"/>
                </a:solidFill>
                <a:hlinkClick r:id="rId17" tooltip="Hard palate"/>
              </a:rPr>
              <a:t>hard palate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</a:t>
            </a: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3668"/>
            <a:ext cx="9144000" cy="646331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r>
              <a:rPr lang="en-US" dirty="0"/>
              <a:t>·  Go to the </a:t>
            </a:r>
            <a:r>
              <a:rPr lang="en-US" dirty="0">
                <a:hlinkClick r:id="rId2"/>
              </a:rPr>
              <a:t>OMIM</a:t>
            </a:r>
            <a:r>
              <a:rPr lang="en-US" dirty="0"/>
              <a:t> database and search for </a:t>
            </a:r>
            <a:r>
              <a:rPr lang="en-US" dirty="0" err="1"/>
              <a:t>Marfan</a:t>
            </a:r>
            <a:r>
              <a:rPr lang="en-US" dirty="0"/>
              <a:t> syndrome. Do you find the same gene?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999"/>
            <a:ext cx="9144000" cy="47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477"/>
            <a:ext cx="9144000" cy="646331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QUESTIONS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US" dirty="0"/>
              <a:t>What is your disease associated gene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8591"/>
            <a:ext cx="1327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FBN1 - gene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02777" y="4592309"/>
            <a:ext cx="1013506" cy="372005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5-04 at 23.45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6"/>
          <a:stretch/>
        </p:blipFill>
        <p:spPr>
          <a:xfrm>
            <a:off x="0" y="5015871"/>
            <a:ext cx="9144000" cy="1333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Step 2: Get more information about your </a:t>
            </a:r>
            <a:r>
              <a:rPr lang="en-US" b="1" dirty="0" smtClean="0"/>
              <a:t>gene</a:t>
            </a:r>
          </a:p>
          <a:p>
            <a:r>
              <a:rPr lang="en-US" dirty="0"/>
              <a:t>·  Check the links in your OMIM gene page for more </a:t>
            </a:r>
            <a:r>
              <a:rPr lang="en-US" dirty="0" smtClean="0"/>
              <a:t>information</a:t>
            </a:r>
            <a:r>
              <a:rPr lang="en-US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74117"/>
            <a:ext cx="198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ENSG00000166147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952989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dirty="0"/>
              <a:t>1. What is the </a:t>
            </a:r>
            <a:r>
              <a:rPr lang="en-US" dirty="0" err="1"/>
              <a:t>Ensembl</a:t>
            </a:r>
            <a:r>
              <a:rPr lang="en-US" dirty="0"/>
              <a:t> Gene ID of your gene?</a:t>
            </a:r>
            <a:endParaRPr lang="nl-NL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827"/>
            <a:ext cx="9144000" cy="29204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32790" y="646331"/>
            <a:ext cx="1590819" cy="2239898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2142482" y="5541557"/>
            <a:ext cx="1013506" cy="372005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5-04 at 23.4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592"/>
            <a:ext cx="9144000" cy="1793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2. How </a:t>
            </a:r>
            <a:r>
              <a:rPr lang="en-US" dirty="0"/>
              <a:t>many different transcripts are there for your gene according to </a:t>
            </a:r>
            <a:r>
              <a:rPr lang="en-US" dirty="0" err="1"/>
              <a:t>Ensembl</a:t>
            </a:r>
            <a:r>
              <a:rPr lang="en-US" dirty="0"/>
              <a:t> database, how many of them are translated? </a:t>
            </a:r>
            <a:endParaRPr lang="nl-NL" dirty="0"/>
          </a:p>
        </p:txBody>
      </p:sp>
      <p:pic>
        <p:nvPicPr>
          <p:cNvPr id="7" name="Picture 6" descr="Screen shot 2013-05-04 at 21.5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7" y="4328244"/>
            <a:ext cx="7123500" cy="1893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9527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There are 8 transcripts, 4 of which are translated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51726" y="3386509"/>
            <a:ext cx="0" cy="769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51726" y="2527054"/>
            <a:ext cx="1436869" cy="525935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68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3. In </a:t>
            </a:r>
            <a:r>
              <a:rPr lang="en-US" dirty="0"/>
              <a:t>which tissue does your gene have a high expression?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37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Smooth </a:t>
            </a:r>
            <a:r>
              <a:rPr lang="en-US" dirty="0"/>
              <a:t>muscle </a:t>
            </a:r>
            <a:r>
              <a:rPr lang="en-US" dirty="0" smtClean="0"/>
              <a:t>, </a:t>
            </a:r>
            <a:r>
              <a:rPr lang="en-US" dirty="0" err="1" smtClean="0"/>
              <a:t>cardiomyocytes</a:t>
            </a:r>
            <a:r>
              <a:rPr lang="en-US" dirty="0" smtClean="0"/>
              <a:t>, adipocytes placenta</a:t>
            </a:r>
            <a:endParaRPr lang="en-US" dirty="0"/>
          </a:p>
        </p:txBody>
      </p:sp>
      <p:pic>
        <p:nvPicPr>
          <p:cNvPr id="6" name="Picture 5" descr="Screen shot 2013-05-04 at 22.0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400"/>
            <a:ext cx="5552079" cy="4593600"/>
          </a:xfrm>
          <a:prstGeom prst="rect">
            <a:avLst/>
          </a:prstGeom>
        </p:spPr>
      </p:pic>
      <p:pic>
        <p:nvPicPr>
          <p:cNvPr id="5" name="Picture 4" descr="Screen shot 2013-05-04 at 22.0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42" y="1127701"/>
            <a:ext cx="6311958" cy="30606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38058" y="2367022"/>
            <a:ext cx="1000676" cy="436140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901425" y="2803161"/>
            <a:ext cx="2553007" cy="23535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2438" y="4810381"/>
            <a:ext cx="2155302" cy="180870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47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4. What </a:t>
            </a:r>
            <a:r>
              <a:rPr lang="en-US" dirty="0"/>
              <a:t>are the other diseases that your gene is associated </a:t>
            </a:r>
            <a:r>
              <a:rPr lang="en-US" dirty="0" smtClean="0"/>
              <a:t>with?</a:t>
            </a:r>
            <a:endParaRPr lang="en-US" dirty="0"/>
          </a:p>
        </p:txBody>
      </p:sp>
      <p:pic>
        <p:nvPicPr>
          <p:cNvPr id="6" name="Picture 5" descr="Screen shot 2013-05-04 at 22.0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20"/>
            <a:ext cx="8970512" cy="4811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292" y="3643062"/>
            <a:ext cx="5362598" cy="17958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040"/>
            <a:ext cx="9144000" cy="369332"/>
          </a:xfrm>
          <a:prstGeom prst="rect">
            <a:avLst/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1. What </a:t>
            </a:r>
            <a:r>
              <a:rPr lang="en-US" dirty="0"/>
              <a:t>is the Gene ID of your gene in NCBI database?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36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dirty="0"/>
              <a:t>Check the links in your NCBI gene page for more information</a:t>
            </a:r>
            <a:r>
              <a:rPr lang="en-US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0" y="986662"/>
            <a:ext cx="151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Gene ID: 2200</a:t>
            </a:r>
          </a:p>
        </p:txBody>
      </p:sp>
      <p:pic>
        <p:nvPicPr>
          <p:cNvPr id="6" name="Picture 5" descr="Screen shot 2013-05-04 at 22.2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9543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2809262"/>
            <a:ext cx="782580" cy="487452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2. What </a:t>
            </a:r>
            <a:r>
              <a:rPr lang="en-US" dirty="0"/>
              <a:t>is the </a:t>
            </a:r>
            <a:r>
              <a:rPr lang="en-US" dirty="0" err="1"/>
              <a:t>RefSeq</a:t>
            </a:r>
            <a:r>
              <a:rPr lang="en-US" dirty="0"/>
              <a:t> Gene ID of your gene? 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0" y="519546"/>
            <a:ext cx="785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Scroll down on the NCBI gene page until you reach the NCBI reference sequence</a:t>
            </a:r>
            <a:endParaRPr lang="en-US" dirty="0"/>
          </a:p>
        </p:txBody>
      </p:sp>
      <p:pic>
        <p:nvPicPr>
          <p:cNvPr id="6" name="Picture 5" descr="Screen shot 2013-05-04 at 22.3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103"/>
            <a:ext cx="9144000" cy="41806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1410" y="2672421"/>
            <a:ext cx="1799037" cy="44981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620</Words>
  <Application>Microsoft Macintosh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Annelien Verfaillie</dc:creator>
  <cp:lastModifiedBy>liesbeth MINNOYE</cp:lastModifiedBy>
  <cp:revision>15</cp:revision>
  <dcterms:created xsi:type="dcterms:W3CDTF">2013-05-03T15:57:02Z</dcterms:created>
  <dcterms:modified xsi:type="dcterms:W3CDTF">2018-04-17T13:27:18Z</dcterms:modified>
</cp:coreProperties>
</file>